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91" r:id="rId1"/>
  </p:sldMasterIdLst>
  <p:notesMasterIdLst>
    <p:notesMasterId r:id="rId6"/>
  </p:notesMasterIdLst>
  <p:sldIdLst>
    <p:sldId id="355" r:id="rId2"/>
    <p:sldId id="276" r:id="rId3"/>
    <p:sldId id="356" r:id="rId4"/>
    <p:sldId id="308" r:id="rId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96">
          <p15:clr>
            <a:srgbClr val="747775"/>
          </p15:clr>
        </p15:guide>
        <p15:guide id="2" pos="7488">
          <p15:clr>
            <a:srgbClr val="747775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33" autoAdjust="0"/>
  </p:normalViewPr>
  <p:slideViewPr>
    <p:cSldViewPr snapToGrid="0">
      <p:cViewPr varScale="1">
        <p:scale>
          <a:sx n="75" d="100"/>
          <a:sy n="75" d="100"/>
        </p:scale>
        <p:origin x="874" y="53"/>
      </p:cViewPr>
      <p:guideLst>
        <p:guide pos="396"/>
        <p:guide pos="7488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6075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9" name="Google Shape;4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8967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Most coursework was in stats programs (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Artificial Intelligence, Machine Learning, Natural Language Processing, Data Science, Data Mining ,Programming/Computational Skills)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marL="0" marR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Jobs</a:t>
            </a:r>
          </a:p>
          <a:p>
            <a:pPr marL="171450" marR="0" indent="-171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GenAI</a:t>
            </a: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/LLMs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Prompt Design/Fine-Tuning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AI-Enabled Automated Scoring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AI-Enabled Automated Item Generation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AI Model Evaluation/Validation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Human-Machine Agreement</a:t>
            </a:r>
          </a:p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AI Fairness/Bias/Responsible AI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469" name="Google Shape;4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8629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We do not yet have a disciplinary answer.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Should every graduate understand how to evaluate an AI-enabled scoring system?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Should they be able to examine bias in an LLM-based assessment?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Should they understand prompt design? Machine learning? Human-AI agreement?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And which of these belong in required preparation rather than electives?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Then connect it directly to the NCME framework: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professional problem is not simply deciding which new AI tools to teach.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It is determining which AI capabilities are becoming part of competent measurement practice and how to teach them without displacing the validity, fairness, psychometric, and measurement foundations that define the field.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9" name="Google Shape;4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7140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655dbc02c6_4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3655dbc02c6_4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557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 Slide">
  <p:cSld name="Text Only Slide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0"/>
          <p:cNvPicPr preferRelativeResize="0"/>
          <p:nvPr/>
        </p:nvPicPr>
        <p:blipFill rotWithShape="1">
          <a:blip r:embed="rId2">
            <a:alphaModFix/>
          </a:blip>
          <a:srcRect r="79351"/>
          <a:stretch/>
        </p:blipFill>
        <p:spPr>
          <a:xfrm>
            <a:off x="11428983" y="6147209"/>
            <a:ext cx="535745" cy="45123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532175" y="580575"/>
            <a:ext cx="11091300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1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20"/>
          <p:cNvSpPr txBox="1">
            <a:spLocks noGrp="1"/>
          </p:cNvSpPr>
          <p:nvPr>
            <p:ph type="body" idx="1"/>
          </p:nvPr>
        </p:nvSpPr>
        <p:spPr>
          <a:xfrm>
            <a:off x="532175" y="1257900"/>
            <a:ext cx="11091300" cy="478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00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uilding a brighter tomorrow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 b="1" i="0" u="none" strike="noStrike" cap="none">
                <a:solidFill>
                  <a:schemeClr val="dk2"/>
                </a:solidFill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1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1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1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1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1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1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1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 b="1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77" r:id="rId2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5"/>
          <p:cNvSpPr txBox="1">
            <a:spLocks noGrp="1"/>
          </p:cNvSpPr>
          <p:nvPr>
            <p:ph type="title"/>
          </p:nvPr>
        </p:nvSpPr>
        <p:spPr>
          <a:xfrm>
            <a:off x="388337" y="190157"/>
            <a:ext cx="11415326" cy="55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Is AI preparation still something graduate programs can treat as optional?</a:t>
            </a:r>
            <a:endParaRPr lang="en-GB" sz="2800" dirty="0">
              <a:solidFill>
                <a:schemeClr val="dk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8B6F0F-7DDE-174F-8584-23F389144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36" y="639056"/>
            <a:ext cx="11524593" cy="542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0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5"/>
          <p:cNvSpPr txBox="1">
            <a:spLocks noGrp="1"/>
          </p:cNvSpPr>
          <p:nvPr>
            <p:ph type="title"/>
          </p:nvPr>
        </p:nvSpPr>
        <p:spPr>
          <a:xfrm>
            <a:off x="388337" y="190157"/>
            <a:ext cx="11091300" cy="55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Evidence</a:t>
            </a: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F53954-ACFE-B3C4-0930-6A1006A92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86" y="636881"/>
            <a:ext cx="11848827" cy="5164479"/>
          </a:xfrm>
          <a:prstGeom prst="rect">
            <a:avLst/>
          </a:prstGeom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5"/>
          <p:cNvSpPr txBox="1">
            <a:spLocks noGrp="1"/>
          </p:cNvSpPr>
          <p:nvPr>
            <p:ph type="title"/>
          </p:nvPr>
        </p:nvSpPr>
        <p:spPr>
          <a:xfrm>
            <a:off x="388337" y="190157"/>
            <a:ext cx="11091300" cy="55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</a:rPr>
              <a:t>Unresolved Issue</a:t>
            </a:r>
            <a:endParaRPr sz="2800" dirty="0">
              <a:solidFill>
                <a:schemeClr val="dk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F89025-EF4E-D5C0-5F87-A985FCD4D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68" y="669536"/>
            <a:ext cx="11803663" cy="542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50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97"/>
          <p:cNvSpPr txBox="1">
            <a:spLocks noGrp="1"/>
          </p:cNvSpPr>
          <p:nvPr>
            <p:ph type="title"/>
          </p:nvPr>
        </p:nvSpPr>
        <p:spPr>
          <a:xfrm>
            <a:off x="3423138" y="2425503"/>
            <a:ext cx="4911565" cy="230202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lt1"/>
                </a:solidFill>
              </a:rPr>
              <a:t>Thank You</a:t>
            </a:r>
            <a:br>
              <a:rPr lang="en-GB" sz="4000" dirty="0">
                <a:solidFill>
                  <a:schemeClr val="lt1"/>
                </a:solidFill>
              </a:rPr>
            </a:br>
            <a:r>
              <a:rPr lang="en-GB" sz="2400" dirty="0">
                <a:solidFill>
                  <a:schemeClr val="lt1"/>
                </a:solidFill>
              </a:rPr>
              <a:t>Email:</a:t>
            </a:r>
            <a:r>
              <a:rPr lang="en-GB" sz="4000" dirty="0">
                <a:solidFill>
                  <a:schemeClr val="lt1"/>
                </a:solidFill>
              </a:rPr>
              <a:t> </a:t>
            </a:r>
            <a:r>
              <a:rPr lang="en-GB" sz="2000" dirty="0">
                <a:solidFill>
                  <a:schemeClr val="lt1"/>
                </a:solidFill>
              </a:rPr>
              <a:t>mabulela@metametrics.com</a:t>
            </a:r>
            <a:br>
              <a:rPr lang="en-GB" sz="2000" dirty="0">
                <a:solidFill>
                  <a:schemeClr val="lt1"/>
                </a:solidFill>
              </a:rPr>
            </a:br>
            <a:r>
              <a:rPr lang="en-GB" sz="2400" dirty="0">
                <a:solidFill>
                  <a:schemeClr val="lt1"/>
                </a:solidFill>
              </a:rPr>
              <a:t>Email</a:t>
            </a:r>
            <a:r>
              <a:rPr lang="en-GB" sz="2000" dirty="0">
                <a:solidFill>
                  <a:schemeClr val="lt1"/>
                </a:solidFill>
              </a:rPr>
              <a:t>:</a:t>
            </a:r>
            <a:r>
              <a:rPr lang="en-GB" sz="3600" dirty="0">
                <a:solidFill>
                  <a:schemeClr val="lt1"/>
                </a:solidFill>
              </a:rPr>
              <a:t> </a:t>
            </a:r>
            <a:r>
              <a:rPr lang="en-GB" sz="2000" dirty="0">
                <a:solidFill>
                  <a:schemeClr val="lt1"/>
                </a:solidFill>
              </a:rPr>
              <a:t>mhady001@umn.edu</a:t>
            </a:r>
            <a:br>
              <a:rPr lang="en-GB" sz="2000" dirty="0">
                <a:solidFill>
                  <a:schemeClr val="lt1"/>
                </a:solidFill>
              </a:rPr>
            </a:br>
            <a:endParaRPr sz="2000" dirty="0">
              <a:solidFill>
                <a:schemeClr val="lt1"/>
              </a:solidFill>
            </a:endParaRPr>
          </a:p>
        </p:txBody>
      </p:sp>
      <p:pic>
        <p:nvPicPr>
          <p:cNvPr id="810" name="Google Shape;810;p97" title="Lexile Logo RGB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024" y="259732"/>
            <a:ext cx="1549252" cy="1613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97" title="Quantile Logo RGB 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790" y="4727526"/>
            <a:ext cx="1549252" cy="161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97" title="MetaMetrics Logo Stacked White RG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713" y="2425503"/>
            <a:ext cx="2329875" cy="1749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BE0791-DF36-046A-0D0D-1EC1F9644C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28" y="1337197"/>
            <a:ext cx="3540270" cy="4031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etaMetrics_2025">
  <a:themeElements>
    <a:clrScheme name="MetaMetrics_ColourTheme">
      <a:dk1>
        <a:srgbClr val="3100FF"/>
      </a:dk1>
      <a:lt1>
        <a:srgbClr val="FFFFFF"/>
      </a:lt1>
      <a:dk2>
        <a:srgbClr val="26262B"/>
      </a:dk2>
      <a:lt2>
        <a:srgbClr val="E8E6F9"/>
      </a:lt2>
      <a:accent1>
        <a:srgbClr val="2D294D"/>
      </a:accent1>
      <a:accent2>
        <a:srgbClr val="5B5B65"/>
      </a:accent2>
      <a:accent3>
        <a:srgbClr val="3A378E"/>
      </a:accent3>
      <a:accent4>
        <a:srgbClr val="747474"/>
      </a:accent4>
      <a:accent5>
        <a:srgbClr val="B5CBD3"/>
      </a:accent5>
      <a:accent6>
        <a:srgbClr val="A7A6B4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aMetrics_ColourTheme">
    <a:dk1>
      <a:srgbClr val="3100FF"/>
    </a:dk1>
    <a:lt1>
      <a:srgbClr val="FFFFFF"/>
    </a:lt1>
    <a:dk2>
      <a:srgbClr val="26262B"/>
    </a:dk2>
    <a:lt2>
      <a:srgbClr val="E8E6F9"/>
    </a:lt2>
    <a:accent1>
      <a:srgbClr val="2D294D"/>
    </a:accent1>
    <a:accent2>
      <a:srgbClr val="5B5B65"/>
    </a:accent2>
    <a:accent3>
      <a:srgbClr val="3A378E"/>
    </a:accent3>
    <a:accent4>
      <a:srgbClr val="747474"/>
    </a:accent4>
    <a:accent5>
      <a:srgbClr val="B5CBD3"/>
    </a:accent5>
    <a:accent6>
      <a:srgbClr val="A7A6B4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2217</TotalTime>
  <Words>207</Words>
  <Application>Microsoft Office PowerPoint</Application>
  <PresentationFormat>Widescreen</PresentationFormat>
  <Paragraphs>22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Symbol</vt:lpstr>
      <vt:lpstr>Times New Roman</vt:lpstr>
      <vt:lpstr>MetaMetrics_2025</vt:lpstr>
      <vt:lpstr>Is AI preparation still something graduate programs can treat as optional?</vt:lpstr>
      <vt:lpstr>Evidence</vt:lpstr>
      <vt:lpstr>Unresolved Issue</vt:lpstr>
      <vt:lpstr>Thank You Email: mabulela@metametrics.com Email: mhady001@umn.edu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Presentation Title</dc:title>
  <cp:lastModifiedBy>Mohammed A Abulela</cp:lastModifiedBy>
  <cp:revision>104</cp:revision>
  <dcterms:modified xsi:type="dcterms:W3CDTF">2026-10-02T04:55:12Z</dcterms:modified>
</cp:coreProperties>
</file>